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258" r:id="rId2"/>
    <p:sldId id="348" r:id="rId3"/>
    <p:sldId id="349" r:id="rId4"/>
    <p:sldId id="259" r:id="rId5"/>
    <p:sldId id="340" r:id="rId6"/>
    <p:sldId id="256" r:id="rId7"/>
    <p:sldId id="257" r:id="rId8"/>
    <p:sldId id="341" r:id="rId9"/>
    <p:sldId id="337" r:id="rId10"/>
    <p:sldId id="260" r:id="rId11"/>
    <p:sldId id="302" r:id="rId12"/>
    <p:sldId id="261" r:id="rId13"/>
    <p:sldId id="303" r:id="rId14"/>
    <p:sldId id="304" r:id="rId15"/>
    <p:sldId id="305" r:id="rId16"/>
    <p:sldId id="262" r:id="rId17"/>
    <p:sldId id="263" r:id="rId18"/>
    <p:sldId id="264" r:id="rId19"/>
    <p:sldId id="265" r:id="rId20"/>
    <p:sldId id="266" r:id="rId21"/>
    <p:sldId id="267" r:id="rId22"/>
    <p:sldId id="306" r:id="rId23"/>
    <p:sldId id="268" r:id="rId24"/>
    <p:sldId id="269" r:id="rId25"/>
    <p:sldId id="270" r:id="rId26"/>
    <p:sldId id="271" r:id="rId27"/>
    <p:sldId id="272" r:id="rId28"/>
    <p:sldId id="274" r:id="rId29"/>
    <p:sldId id="275" r:id="rId30"/>
    <p:sldId id="276" r:id="rId31"/>
    <p:sldId id="279" r:id="rId32"/>
    <p:sldId id="323" r:id="rId33"/>
    <p:sldId id="324" r:id="rId34"/>
    <p:sldId id="280" r:id="rId35"/>
    <p:sldId id="325" r:id="rId36"/>
    <p:sldId id="326" r:id="rId37"/>
    <p:sldId id="273" r:id="rId38"/>
    <p:sldId id="307" r:id="rId39"/>
    <p:sldId id="282" r:id="rId40"/>
    <p:sldId id="283" r:id="rId41"/>
    <p:sldId id="327" r:id="rId42"/>
    <p:sldId id="288" r:id="rId43"/>
    <p:sldId id="322" r:id="rId44"/>
    <p:sldId id="289" r:id="rId45"/>
    <p:sldId id="351" r:id="rId46"/>
    <p:sldId id="284" r:id="rId47"/>
    <p:sldId id="328" r:id="rId48"/>
    <p:sldId id="285" r:id="rId49"/>
    <p:sldId id="286" r:id="rId50"/>
    <p:sldId id="287" r:id="rId51"/>
    <p:sldId id="290" r:id="rId52"/>
    <p:sldId id="308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320" r:id="rId62"/>
    <p:sldId id="329" r:id="rId63"/>
    <p:sldId id="342" r:id="rId64"/>
    <p:sldId id="343" r:id="rId65"/>
    <p:sldId id="344" r:id="rId66"/>
    <p:sldId id="345" r:id="rId67"/>
    <p:sldId id="346" r:id="rId68"/>
    <p:sldId id="347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09" r:id="rId77"/>
    <p:sldId id="311" r:id="rId78"/>
    <p:sldId id="312" r:id="rId79"/>
    <p:sldId id="313" r:id="rId80"/>
    <p:sldId id="317" r:id="rId81"/>
    <p:sldId id="314" r:id="rId82"/>
    <p:sldId id="315" r:id="rId83"/>
    <p:sldId id="316" r:id="rId84"/>
    <p:sldId id="318" r:id="rId85"/>
    <p:sldId id="319" r:id="rId86"/>
    <p:sldId id="321" r:id="rId87"/>
    <p:sldId id="310" r:id="rId88"/>
    <p:sldId id="299" r:id="rId89"/>
    <p:sldId id="338" r:id="rId90"/>
    <p:sldId id="339" r:id="rId91"/>
    <p:sldId id="301" r:id="rId92"/>
    <p:sldId id="350" r:id="rId93"/>
    <p:sldId id="277" r:id="rId94"/>
    <p:sldId id="278" r:id="rId9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75" autoAdjust="0"/>
  </p:normalViewPr>
  <p:slideViewPr>
    <p:cSldViewPr snapToGrid="0" snapToObjects="1">
      <p:cViewPr varScale="1">
        <p:scale>
          <a:sx n="74" d="100"/>
          <a:sy n="74" d="100"/>
        </p:scale>
        <p:origin x="-1240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6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37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67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34988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4096bits 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1456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14569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27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174067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831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36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03/06/14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03/06/14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5120" y="9187652"/>
            <a:ext cx="7694507" cy="460587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M3AAWG 31st General Meeting | Brussels, June 2014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536854" y="9211734"/>
            <a:ext cx="3034453" cy="67733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fld id="{37CBF360-D306-6F45-8374-BC269AE418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m3aawg" TargetMode="External"/><Relationship Id="rId4" Type="http://schemas.openxmlformats.org/officeDocument/2006/relationships/hyperlink" Target="http://www.Facebook.com/maawg" TargetMode="External"/><Relationship Id="rId5" Type="http://schemas.openxmlformats.org/officeDocument/2006/relationships/hyperlink" Target="https://www.facebook.com/groups/m3aawg/" TargetMode="External"/><Relationship Id="rId6" Type="http://schemas.openxmlformats.org/officeDocument/2006/relationships/hyperlink" Target="http://www.m3aawg.org/page/m3aawg-conduct-policy" TargetMode="External"/><Relationship Id="rId7" Type="http://schemas.openxmlformats.org/officeDocument/2006/relationships/hyperlink" Target="mailto:jerry.upton@m3aawg.org" TargetMode="Externa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m3aawg.org/DM3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microsoft.com/office/2007/relationships/hdphoto" Target="../media/hdphoto1.wdp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l.acm.org/citation.cfm?id=94551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hyperlink" Target="https://www.gnupg.org/gph/en/manual/x135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vid@autopsit.org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2823633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521887"/>
            <a:ext cx="261910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Durvaux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292" y="676684"/>
            <a:ext cx="5104433" cy="150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1" y="63499"/>
            <a:ext cx="2656066" cy="23957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Historic ciphers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smtClean="0"/>
              <a:t>Caesar Cipher</a:t>
            </a:r>
          </a:p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brief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practices</a:t>
            </a:r>
            <a:r>
              <a:rPr lang="en-US" sz="4200" dirty="0" smtClean="0"/>
              <a:t> for typical servers</a:t>
            </a:r>
            <a:endParaRPr sz="4200" dirty="0"/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lang="en-US" sz="4200" dirty="0" smtClean="0"/>
              <a:t>From diverse areas of expertise: sysadmins, cryptologists, developers, IT security pros</a:t>
            </a:r>
          </a:p>
          <a:p>
            <a:pPr lvl="0">
              <a:defRPr sz="1800"/>
            </a:pPr>
            <a:r>
              <a:rPr lang="en-US" sz="4200" dirty="0" smtClean="0"/>
              <a:t>Open Source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4773" y="650241"/>
            <a:ext cx="726101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018E9F"/>
                </a:solidFill>
              </a:rPr>
              <a:t>Attendees Reminder: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33493" y="1517228"/>
            <a:ext cx="12571307" cy="801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>
            <a:lvl1pPr marL="233363" indent="-2333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Aft>
                <a:spcPts val="569"/>
              </a:spcAft>
              <a:defRPr/>
            </a:pPr>
            <a:r>
              <a:rPr lang="en-US" sz="2300" b="1" dirty="0"/>
              <a:t>What occurs in a M</a:t>
            </a:r>
            <a:r>
              <a:rPr lang="en-US" sz="2300" b="1" baseline="30000" dirty="0"/>
              <a:t>3</a:t>
            </a:r>
            <a:r>
              <a:rPr lang="en-US" sz="2300" b="1" dirty="0"/>
              <a:t>AAWG meeting cannot be shared outside the membership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Blogging, tweeting, posting is NOT allowed EXCEPT for referencing or citing the specific content on official M</a:t>
            </a:r>
            <a:r>
              <a:rPr lang="en-US" sz="2300" baseline="30000" dirty="0"/>
              <a:t>3</a:t>
            </a:r>
            <a:r>
              <a:rPr lang="en-US" sz="2300" dirty="0"/>
              <a:t>AAWG public sites, which can be reposted or used in articles. The official sites are: </a:t>
            </a:r>
            <a:r>
              <a:rPr lang="en-US" sz="2300" dirty="0">
                <a:hlinkClick r:id="rId2"/>
              </a:rPr>
              <a:t>www.m3aawg.org/DM3Z</a:t>
            </a:r>
            <a:r>
              <a:rPr lang="en-US" sz="2300" dirty="0"/>
              <a:t>, </a:t>
            </a:r>
            <a:r>
              <a:rPr lang="en-US" sz="2300" dirty="0">
                <a:hlinkClick r:id="rId3"/>
              </a:rPr>
              <a:t>www.Twitter.com/maawg</a:t>
            </a:r>
            <a:r>
              <a:rPr lang="en-US" sz="2300" dirty="0"/>
              <a:t>, </a:t>
            </a:r>
            <a:r>
              <a:rPr lang="en-US" sz="2300" dirty="0">
                <a:hlinkClick r:id="rId4"/>
              </a:rPr>
              <a:t>www.Facebook.com/maawg</a:t>
            </a:r>
            <a:r>
              <a:rPr lang="en-US" sz="2300" dirty="0"/>
              <a:t>, </a:t>
            </a:r>
            <a:r>
              <a:rPr lang="en-US" sz="2300" dirty="0">
                <a:hlinkClick r:id="rId5"/>
              </a:rPr>
              <a:t>https://www.facebook.com/groups/maawg/</a:t>
            </a:r>
            <a:r>
              <a:rPr lang="en-US" sz="2300" dirty="0"/>
              <a:t> 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Respect M</a:t>
            </a:r>
            <a:r>
              <a:rPr lang="en-US" sz="2300" baseline="30000" dirty="0"/>
              <a:t>3</a:t>
            </a:r>
            <a:r>
              <a:rPr lang="en-US" sz="2300" dirty="0"/>
              <a:t>AAWG anonymity: No publishing people or company names, except as cited </a:t>
            </a:r>
            <a:br>
              <a:rPr lang="en-US" sz="2300" dirty="0"/>
            </a:br>
            <a:r>
              <a:rPr lang="en-US" sz="2300" dirty="0"/>
              <a:t>on the official M</a:t>
            </a:r>
            <a:r>
              <a:rPr lang="en-US" sz="2300" baseline="30000" dirty="0"/>
              <a:t>3</a:t>
            </a:r>
            <a:r>
              <a:rPr lang="en-US" sz="2300" dirty="0"/>
              <a:t>AAWG channels listed above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No use of </a:t>
            </a:r>
            <a:r>
              <a:rPr lang="en-US" sz="2300" dirty="0" err="1"/>
              <a:t>Wireshark</a:t>
            </a:r>
            <a:r>
              <a:rPr lang="en-US" sz="2300" dirty="0"/>
              <a:t> or similar products on the M</a:t>
            </a:r>
            <a:r>
              <a:rPr lang="en-US" sz="2300" baseline="30000" dirty="0"/>
              <a:t>3</a:t>
            </a:r>
            <a:r>
              <a:rPr lang="en-US" sz="2300" dirty="0"/>
              <a:t>AAWG network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No photography - No video - No audio recording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Any exception requires written permission from the Executive Director and may require permission from the session members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All meeting attendees must wear and have their M</a:t>
            </a:r>
            <a:r>
              <a:rPr lang="en-US" sz="2300" baseline="30000" dirty="0"/>
              <a:t>3</a:t>
            </a:r>
            <a:r>
              <a:rPr lang="en-US" sz="2300" dirty="0"/>
              <a:t>AAWG badge visible at all times </a:t>
            </a:r>
            <a:br>
              <a:rPr lang="en-US" sz="2300" dirty="0"/>
            </a:br>
            <a:r>
              <a:rPr lang="en-US" sz="2300" dirty="0"/>
              <a:t>during the meeting</a:t>
            </a:r>
          </a:p>
          <a:p>
            <a:pPr marL="406394" indent="-406394" algn="l">
              <a:spcAft>
                <a:spcPts val="853"/>
              </a:spcAft>
              <a:buFont typeface="Arial"/>
              <a:buChar char="•"/>
              <a:defRPr/>
            </a:pPr>
            <a:r>
              <a:rPr lang="en-US" sz="2300" dirty="0"/>
              <a:t>Please silence all electronic devices; be courteous to those listening to the presentations</a:t>
            </a:r>
          </a:p>
          <a:p>
            <a:pPr algn="l">
              <a:defRPr/>
            </a:pPr>
            <a:r>
              <a:rPr lang="en-US" sz="2300" b="1" dirty="0"/>
              <a:t>Treat all attendees respectfully in and out of sessions. No less will be tolerated.</a:t>
            </a:r>
          </a:p>
          <a:p>
            <a:pPr marL="0" indent="0" algn="l">
              <a:defRPr/>
            </a:pPr>
            <a:r>
              <a:rPr lang="en-US" sz="2300" b="1" dirty="0"/>
              <a:t>Please review our meeting Conduct Policy at </a:t>
            </a:r>
            <a:r>
              <a:rPr lang="en-US" sz="2000" dirty="0">
                <a:hlinkClick r:id="rId6"/>
              </a:rPr>
              <a:t>http://www.m3aawg.org/page/m3aawg-conduct-policy</a:t>
            </a:r>
            <a:r>
              <a:rPr lang="en-US" sz="2000" dirty="0"/>
              <a:t> </a:t>
            </a:r>
          </a:p>
          <a:p>
            <a:pPr algn="l">
              <a:defRPr/>
            </a:pPr>
            <a:r>
              <a:rPr lang="en-US" sz="2300" dirty="0"/>
              <a:t>For questions, please contact Jerry Upton at: </a:t>
            </a:r>
            <a:r>
              <a:rPr lang="en-US" sz="2300" dirty="0">
                <a:hlinkClick r:id="rId7"/>
              </a:rPr>
              <a:t>jerry.upton@m3aawg.org</a:t>
            </a:r>
            <a:r>
              <a:rPr lang="en-US" dirty="0" smtClean="0"/>
              <a:t> </a:t>
            </a:r>
            <a:endParaRPr lang="en-US" sz="4000" dirty="0"/>
          </a:p>
          <a:p>
            <a:pPr algn="l">
              <a:defRPr/>
            </a:pPr>
            <a:r>
              <a:rPr lang="en-US" dirty="0"/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25" y="110177"/>
            <a:ext cx="3947441" cy="11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41117" y="254000"/>
            <a:ext cx="12863683" cy="12451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 dirty="0"/>
              <a:t>How to </a:t>
            </a:r>
            <a:r>
              <a:rPr sz="6600" dirty="0" smtClean="0"/>
              <a:t>use</a:t>
            </a:r>
            <a:r>
              <a:rPr lang="en-US" sz="6600" dirty="0" smtClean="0"/>
              <a:t> the bettercrypto guide</a:t>
            </a:r>
            <a:r>
              <a:rPr sz="6600" dirty="0" smtClean="0"/>
              <a:t>?</a:t>
            </a:r>
            <a:endParaRPr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1" y="1499196"/>
            <a:ext cx="12315105" cy="84837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smtClean="0"/>
              <a:t>Tampering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r>
              <a:rPr lang="en-US" sz="4200" dirty="0" smtClean="0"/>
              <a:t> (signatures)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who controls 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13" y="3538736"/>
            <a:ext cx="11319087" cy="62148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1270000" y="11211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Asym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1880716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25" y="3768756"/>
            <a:ext cx="11068495" cy="5984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270000" y="48563"/>
            <a:ext cx="10464800" cy="17256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1423928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Author</a:t>
            </a:r>
            <a:r>
              <a:rPr lang="en-US" sz="4200" dirty="0" smtClean="0"/>
              <a:t>’s</a:t>
            </a:r>
            <a:r>
              <a:rPr sz="4200" dirty="0" smtClean="0"/>
              <a:t> </a:t>
            </a:r>
            <a:r>
              <a:rPr sz="4200" dirty="0"/>
              <a:t>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1" y="2917382"/>
            <a:ext cx="11963382" cy="68362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lang="en-US" sz="4200" dirty="0" smtClean="0"/>
              <a:t>De</a:t>
            </a:r>
            <a:r>
              <a:rPr sz="4200" dirty="0" smtClean="0"/>
              <a:t>cipher </a:t>
            </a:r>
            <a:r>
              <a:rPr sz="4200" dirty="0"/>
              <a:t>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" name="Equation" r:id="rId4" imgW="939800" imgH="228600" progId="Equation.3">
                  <p:embed/>
                </p:oleObj>
              </mc:Choice>
              <mc:Fallback>
                <p:oleObj name="Equation" r:id="rId4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"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270000" y="11211"/>
            <a:ext cx="10464800" cy="185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1498745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How to share a secret key?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50" y="2299681"/>
            <a:ext cx="10464800" cy="7320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Regular mode</a:t>
            </a:r>
          </a:p>
          <a:p>
            <a:pPr lvl="1">
              <a:defRPr sz="1800"/>
            </a:pPr>
            <a:r>
              <a:rPr sz="4200" dirty="0"/>
              <a:t>Public and private keys are kept</a:t>
            </a:r>
          </a:p>
          <a:p>
            <a:pPr lvl="0">
              <a:defRPr sz="1800"/>
            </a:pPr>
            <a:r>
              <a:rPr sz="4200" dirty="0"/>
              <a:t>Ephemeral mode</a:t>
            </a:r>
          </a:p>
          <a:p>
            <a:pPr lvl="1">
              <a:defRPr sz="1800"/>
            </a:pPr>
            <a:r>
              <a:rPr sz="4200" dirty="0"/>
              <a:t>New keys are generated each time</a:t>
            </a:r>
          </a:p>
          <a:p>
            <a:pPr lvl="2">
              <a:defRPr sz="1800"/>
            </a:pPr>
            <a:r>
              <a:rPr lang="en-US" sz="4200" dirty="0" smtClean="0"/>
              <a:t>By both parties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457196"/>
            <a:ext cx="12660500" cy="2438400"/>
          </a:xfrm>
        </p:spPr>
        <p:txBody>
          <a:bodyPr/>
          <a:lstStyle/>
          <a:p>
            <a:r>
              <a:rPr lang="en-US" sz="6000" dirty="0" smtClean="0"/>
              <a:t>Reminders for Our Worldwide Friends</a:t>
            </a:r>
            <a:endParaRPr lang="en-US" sz="6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87781" y="3285605"/>
            <a:ext cx="11869891" cy="707885"/>
            <a:chOff x="491074" y="1701794"/>
            <a:chExt cx="8346017" cy="497732"/>
          </a:xfrm>
        </p:grpSpPr>
        <p:sp>
          <p:nvSpPr>
            <p:cNvPr id="4" name="TextBox 3"/>
            <p:cNvSpPr txBox="1"/>
            <p:nvPr/>
          </p:nvSpPr>
          <p:spPr>
            <a:xfrm>
              <a:off x="994841" y="1701794"/>
              <a:ext cx="784225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L’ensemble </a:t>
              </a:r>
              <a:r>
                <a:rPr lang="fr-FR" sz="2000" dirty="0"/>
                <a:t>du contenu de la réunion est confidentiel : les photos, vidéos et enregistrements sont interdits. Pour toute question, demandez conseil au personnel.</a:t>
              </a:r>
              <a:r>
                <a:rPr lang="en-US" sz="2000" dirty="0"/>
                <a:t> </a:t>
              </a:r>
            </a:p>
          </p:txBody>
        </p:sp>
        <p:pic>
          <p:nvPicPr>
            <p:cNvPr id="5" name="Picture 4" descr="Flag-Frenc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491074" y="1701794"/>
              <a:ext cx="463550" cy="4635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69719" y="4216456"/>
            <a:ext cx="11918056" cy="707885"/>
            <a:chOff x="309034" y="2454749"/>
            <a:chExt cx="8379883" cy="497732"/>
          </a:xfrm>
        </p:grpSpPr>
        <p:sp>
          <p:nvSpPr>
            <p:cNvPr id="9" name="Rectangle 8"/>
            <p:cNvSpPr/>
            <p:nvPr/>
          </p:nvSpPr>
          <p:spPr>
            <a:xfrm>
              <a:off x="804333" y="2454749"/>
              <a:ext cx="7884584" cy="497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000" dirty="0"/>
                <a:t>Todo el contenido de la reunión es confidencial: No está permitido sacar fotografías ni grabar vídeo o audio. Consulte con el personal si tiene alguna pregunta.</a:t>
              </a:r>
              <a:r>
                <a:rPr lang="en-US" sz="2000" dirty="0"/>
                <a:t> </a:t>
              </a:r>
            </a:p>
          </p:txBody>
        </p:sp>
        <p:pic>
          <p:nvPicPr>
            <p:cNvPr id="11" name="Picture 10" descr="Flag-Spanis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34" y="2454749"/>
              <a:ext cx="495299" cy="495299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54666" y="5147309"/>
            <a:ext cx="12113731" cy="780612"/>
            <a:chOff x="298450" y="3076575"/>
            <a:chExt cx="8517467" cy="548868"/>
          </a:xfrm>
        </p:grpSpPr>
        <p:sp>
          <p:nvSpPr>
            <p:cNvPr id="13" name="TextBox 12"/>
            <p:cNvSpPr txBox="1"/>
            <p:nvPr/>
          </p:nvSpPr>
          <p:spPr>
            <a:xfrm>
              <a:off x="804334" y="3076575"/>
              <a:ext cx="8011583" cy="54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89"/>
                </a:lnSpc>
              </a:pPr>
              <a:r>
                <a:rPr lang="de-DE" sz="2000" dirty="0"/>
                <a:t>Der gesamte Inhalt des Meetings ist vertraulich:  Keine Fotos, kein Video, </a:t>
              </a:r>
              <a:r>
                <a:rPr lang="de-DE" sz="2000" dirty="0"/>
                <a:t>keine Tonaufzeichnung</a:t>
              </a:r>
              <a:r>
                <a:rPr lang="de-DE" sz="2000" dirty="0"/>
                <a:t>. Bei Fragen wenden Sie sich an die Mitarbeiter.</a:t>
              </a:r>
              <a:r>
                <a:rPr lang="en-US" dirty="0"/>
                <a:t> </a:t>
              </a:r>
            </a:p>
          </p:txBody>
        </p:sp>
        <p:pic>
          <p:nvPicPr>
            <p:cNvPr id="14" name="Picture 13" descr="Flag-Germa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50" y="3103359"/>
              <a:ext cx="495300" cy="4953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63686" y="6999415"/>
            <a:ext cx="11994075" cy="739974"/>
            <a:chOff x="474133" y="4313066"/>
            <a:chExt cx="8433334" cy="520294"/>
          </a:xfrm>
        </p:grpSpPr>
        <p:sp>
          <p:nvSpPr>
            <p:cNvPr id="19" name="TextBox 18"/>
            <p:cNvSpPr txBox="1"/>
            <p:nvPr/>
          </p:nvSpPr>
          <p:spPr>
            <a:xfrm>
              <a:off x="968381" y="4313066"/>
              <a:ext cx="7939086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/>
                <a:t>所有会议内容均为保密信息：禁止拍照、录像、录音。如有疑问，请咨询职员。</a:t>
              </a:r>
              <a:r>
                <a:rPr lang="en-US" dirty="0"/>
                <a:t> </a:t>
              </a:r>
            </a:p>
          </p:txBody>
        </p:sp>
        <p:pic>
          <p:nvPicPr>
            <p:cNvPr id="20" name="Picture 19" descr="Flag-Chines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" y="4345462"/>
              <a:ext cx="487898" cy="48789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20484" y="6114635"/>
            <a:ext cx="11960610" cy="707885"/>
            <a:chOff x="344729" y="3577167"/>
            <a:chExt cx="8409804" cy="497732"/>
          </a:xfrm>
        </p:grpSpPr>
        <p:sp>
          <p:nvSpPr>
            <p:cNvPr id="17" name="TextBox 16"/>
            <p:cNvSpPr txBox="1"/>
            <p:nvPr/>
          </p:nvSpPr>
          <p:spPr>
            <a:xfrm>
              <a:off x="804863" y="3577167"/>
              <a:ext cx="794967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            </a:t>
              </a:r>
              <a:r>
                <a:rPr lang="ja-JP" altLang="en-US" sz="2000" dirty="0"/>
                <a:t>会議の内容はすべて機密扱いです。</a:t>
              </a:r>
              <a:r>
                <a:rPr lang="en-US" sz="2000" dirty="0"/>
                <a:t> </a:t>
              </a:r>
              <a:r>
                <a:rPr lang="ja-JP" altLang="en-US" sz="2000" dirty="0"/>
                <a:t>写真やビデオの撮影、録音は禁止されています。質問がある方は、スタッフまでご連絡ください。</a:t>
              </a:r>
              <a:r>
                <a:rPr lang="en-US" sz="2000" dirty="0"/>
                <a:t> </a:t>
              </a:r>
            </a:p>
          </p:txBody>
        </p:sp>
        <p:pic>
          <p:nvPicPr>
            <p:cNvPr id="25" name="Picture 24" descr="Flat-Japan Rough.gif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6409" r="9702" b="-3847"/>
            <a:stretch/>
          </p:blipFill>
          <p:spPr>
            <a:xfrm>
              <a:off x="344729" y="3626178"/>
              <a:ext cx="426303" cy="391766"/>
            </a:xfrm>
            <a:prstGeom prst="rect">
              <a:avLst/>
            </a:prstGeom>
            <a:effectLst>
              <a:glow rad="25400">
                <a:schemeClr val="bg1">
                  <a:lumMod val="85000"/>
                  <a:alpha val="75000"/>
                </a:schemeClr>
              </a:glow>
            </a:effectLst>
            <a:scene3d>
              <a:camera prst="orthographicFront"/>
              <a:lightRig rig="threePt" dir="t"/>
            </a:scene3d>
            <a:sp3d extrusionH="19050" contourW="12700">
              <a:bevelT/>
              <a:bevelB/>
              <a:contourClr>
                <a:schemeClr val="bg1">
                  <a:lumMod val="85000"/>
                </a:schemeClr>
              </a:contourClr>
            </a:sp3d>
          </p:spPr>
        </p:pic>
      </p:grpSp>
      <p:grpSp>
        <p:nvGrpSpPr>
          <p:cNvPr id="33" name="Group 32"/>
          <p:cNvGrpSpPr/>
          <p:nvPr/>
        </p:nvGrpSpPr>
        <p:grpSpPr>
          <a:xfrm>
            <a:off x="575728" y="7892975"/>
            <a:ext cx="10851644" cy="707885"/>
            <a:chOff x="313260" y="5059891"/>
            <a:chExt cx="7630062" cy="497732"/>
          </a:xfrm>
        </p:grpSpPr>
        <p:sp>
          <p:nvSpPr>
            <p:cNvPr id="22" name="TextBox 21"/>
            <p:cNvSpPr txBox="1"/>
            <p:nvPr/>
          </p:nvSpPr>
          <p:spPr>
            <a:xfrm>
              <a:off x="810156" y="5059891"/>
              <a:ext cx="7133166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회의에서 다루는 모든 내용은 기밀입니다</a:t>
              </a:r>
              <a:r>
                <a:rPr lang="en-US" sz="2000" dirty="0"/>
                <a:t>. </a:t>
              </a:r>
              <a:r>
                <a:rPr lang="ko-KR" altLang="en-US" sz="2000" dirty="0"/>
                <a:t>사진 및 동영상 촬영과 녹음은 금지됩니다</a:t>
              </a:r>
              <a:r>
                <a:rPr lang="en-US" sz="2000" dirty="0"/>
                <a:t>. </a:t>
              </a:r>
              <a:r>
                <a:rPr lang="ko-KR" altLang="en-US" sz="2000" dirty="0"/>
                <a:t>질문이 있으시면 직원에게 문의해 주십시오</a:t>
              </a:r>
              <a:r>
                <a:rPr lang="en-US" sz="2000" dirty="0"/>
                <a:t>. </a:t>
              </a:r>
            </a:p>
          </p:txBody>
        </p:sp>
        <p:pic>
          <p:nvPicPr>
            <p:cNvPr id="28" name="Picture 27" descr="Flag-South_Korea-Rou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60" y="5135234"/>
              <a:ext cx="443704" cy="396499"/>
            </a:xfrm>
            <a:prstGeom prst="rect">
              <a:avLst/>
            </a:prstGeom>
            <a:effectLst>
              <a:glow rad="25400">
                <a:schemeClr val="bg1">
                  <a:lumMod val="75000"/>
                  <a:alpha val="68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</p:grpSp>
      <p:sp>
        <p:nvSpPr>
          <p:cNvPr id="34" name="TextBox 33"/>
          <p:cNvSpPr txBox="1"/>
          <p:nvPr/>
        </p:nvSpPr>
        <p:spPr>
          <a:xfrm>
            <a:off x="900848" y="2442708"/>
            <a:ext cx="1072896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2000" i="1" dirty="0"/>
              <a:t>All meeting content is confidential:  No photos, no video, no recording. </a:t>
            </a: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See </a:t>
            </a:r>
            <a:r>
              <a:rPr lang="en-US" sz="2000" i="1" dirty="0"/>
              <a:t>staff with questions.</a:t>
            </a:r>
            <a:r>
              <a:rPr lang="en-US" sz="2000" dirty="0"/>
              <a:t>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458" y="173725"/>
            <a:ext cx="3405575" cy="10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Take long piece of data and produce a probably unique </a:t>
            </a:r>
            <a:r>
              <a:rPr lang="en-US" sz="4200" dirty="0" smtClean="0"/>
              <a:t>fingerprint</a:t>
            </a:r>
            <a:endParaRPr sz="4200" dirty="0"/>
          </a:p>
          <a:p>
            <a:pPr lvl="0">
              <a:defRPr sz="1800"/>
            </a:pPr>
            <a:r>
              <a:rPr sz="4200" dirty="0"/>
              <a:t>Probability of collision for SHA1:</a:t>
            </a:r>
          </a:p>
          <a:p>
            <a:pPr lvl="1">
              <a:defRPr sz="1800"/>
            </a:pPr>
            <a:r>
              <a:rPr sz="4200" dirty="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270000" y="30913"/>
            <a:ext cx="10464800" cy="22171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TLS</a:t>
            </a:r>
            <a:endParaRPr sz="8400" dirty="0"/>
          </a:p>
        </p:txBody>
      </p:sp>
      <p:sp>
        <p:nvSpPr>
          <p:cNvPr id="2" name="TextBox 1"/>
          <p:cNvSpPr txBox="1"/>
          <p:nvPr/>
        </p:nvSpPr>
        <p:spPr>
          <a:xfrm>
            <a:off x="7191041" y="2098171"/>
            <a:ext cx="5813758" cy="765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Hello includes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Random number	</a:t>
            </a:r>
          </a:p>
          <a:p>
            <a:pPr lvl="1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Cipher suite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Finished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1st cipher message with </a:t>
            </a:r>
          </a:p>
          <a:p>
            <a:pPr lvl="1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 err="1">
                <a:solidFill>
                  <a:srgbClr val="000000"/>
                </a:solidFill>
              </a:rPr>
              <a:t>negociated</a:t>
            </a:r>
            <a:r>
              <a:rPr lang="en-US" sz="3600" dirty="0">
                <a:solidFill>
                  <a:srgbClr val="000000"/>
                </a:solidFill>
              </a:rPr>
              <a:t> parameters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Algorithm	</a:t>
            </a:r>
          </a:p>
          <a:p>
            <a:pPr lvl="2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Key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Secret	</a:t>
            </a:r>
          </a:p>
        </p:txBody>
      </p:sp>
      <p:pic>
        <p:nvPicPr>
          <p:cNvPr id="5" name="Picture 4" descr="Screen Shot 2014-06-03 at 20.15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1"/>
          <a:stretch/>
        </p:blipFill>
        <p:spPr>
          <a:xfrm>
            <a:off x="-1" y="2993970"/>
            <a:ext cx="7191041" cy="627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39" y="1988446"/>
            <a:ext cx="5927260" cy="10469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de-DE" sz="3400" dirty="0" err="1" smtClean="0"/>
              <a:t>Lavabit</a:t>
            </a:r>
            <a:r>
              <a:rPr lang="de-DE" sz="3400" dirty="0" smtClean="0"/>
              <a:t> </a:t>
            </a:r>
            <a:r>
              <a:rPr lang="de-DE" sz="3400" dirty="0" err="1" smtClean="0"/>
              <a:t>example</a:t>
            </a:r>
            <a:endParaRPr lang="de-DE" sz="3400" dirty="0" smtClean="0"/>
          </a:p>
          <a:p>
            <a:pPr lvl="1"/>
            <a:r>
              <a:rPr lang="de-DE" sz="3400" dirty="0" err="1" smtClean="0"/>
              <a:t>Three</a:t>
            </a:r>
            <a:r>
              <a:rPr lang="de-DE" sz="3400" dirty="0" smtClean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lang="en-US" sz="4200" dirty="0" smtClean="0"/>
              <a:t>Encrypt </a:t>
            </a:r>
            <a:r>
              <a:rPr sz="4200" dirty="0" smtClean="0"/>
              <a:t>by </a:t>
            </a:r>
            <a:r>
              <a:rPr sz="4200" dirty="0"/>
              <a:t>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(p)RNGs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BROKEN (</a:t>
            </a:r>
            <a:r>
              <a:rPr lang="de-DE" sz="3200" dirty="0" err="1" smtClean="0"/>
              <a:t>backdoored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Heartb</a:t>
            </a:r>
            <a:r>
              <a:rPr lang="en-US" sz="4200" dirty="0" smtClean="0"/>
              <a:t>l</a:t>
            </a:r>
            <a:r>
              <a:rPr sz="4200" dirty="0" smtClean="0"/>
              <a:t>e</a:t>
            </a:r>
            <a:r>
              <a:rPr lang="en-US" sz="4200" dirty="0" smtClean="0"/>
              <a:t>ed</a:t>
            </a:r>
          </a:p>
          <a:p>
            <a:pPr lvl="0">
              <a:defRPr sz="1800"/>
            </a:pPr>
            <a:r>
              <a:rPr lang="en-US" sz="4200" dirty="0" err="1" smtClean="0"/>
              <a:t>Debian</a:t>
            </a:r>
            <a:r>
              <a:rPr lang="en-US" sz="4200" dirty="0" smtClean="0"/>
              <a:t> bug in Openssl (randomness was commented out)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0" y="254000"/>
            <a:ext cx="13004799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7200" dirty="0" smtClean="0"/>
              <a:t>This talk is public and recorded</a:t>
            </a:r>
            <a:endParaRPr sz="72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4" y="2164659"/>
            <a:ext cx="5691705" cy="75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Heartb</a:t>
            </a:r>
            <a:r>
              <a:rPr lang="en-US" sz="8400" dirty="0" smtClean="0"/>
              <a:t>leed</a:t>
            </a:r>
            <a:endParaRPr sz="84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06 at 18.24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652"/>
            <a:ext cx="13040673" cy="5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6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18224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386" y="1527285"/>
            <a:ext cx="10173414" cy="82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1270000" y="2522179"/>
            <a:ext cx="11095364" cy="68257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70000"/>
              </a:lnSpc>
              <a:defRPr sz="1800"/>
            </a:pPr>
            <a:r>
              <a:rPr lang="en-US" sz="3200" dirty="0"/>
              <a:t>GPG / PGP – end to end protection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Use </a:t>
            </a:r>
            <a:r>
              <a:rPr lang="en-US" sz="3200" dirty="0"/>
              <a:t>public / private crypto to protect your emails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 Chain </a:t>
            </a:r>
            <a:r>
              <a:rPr lang="en-US" sz="3200" dirty="0"/>
              <a:t>of trust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Independent </a:t>
            </a:r>
            <a:r>
              <a:rPr lang="en-US" sz="3200" dirty="0"/>
              <a:t>of the mail client / transport layer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Can </a:t>
            </a:r>
            <a:r>
              <a:rPr lang="en-US" sz="3200" dirty="0"/>
              <a:t>be used to verify author and/or protect content	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0">
              <a:lnSpc>
                <a:spcPct val="70000"/>
              </a:lnSpc>
              <a:defRPr sz="1800"/>
            </a:pPr>
            <a:r>
              <a:rPr lang="en-US" sz="3200" dirty="0" smtClean="0"/>
              <a:t> STARTTLS </a:t>
            </a:r>
            <a:r>
              <a:rPr lang="en-US" sz="3200" dirty="0"/>
              <a:t>for SMTP – in transit</a:t>
            </a:r>
            <a:endParaRPr sz="6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50804"/>
            <a:ext cx="10464800" cy="2438400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61174" y="1938867"/>
            <a:ext cx="10464800" cy="5715000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2311817"/>
            <a:ext cx="12835467" cy="389768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2" y="7213600"/>
            <a:ext cx="12381868" cy="2150533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614408" y="5781831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941260" y="5781831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SMTP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</a:p>
          <a:p>
            <a:r>
              <a:rPr lang="de-DE" dirty="0" smtClean="0"/>
              <a:t>3 </a:t>
            </a:r>
            <a:r>
              <a:rPr lang="de-DE" dirty="0" err="1" smtClean="0"/>
              <a:t>modes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mailservers</a:t>
            </a:r>
            <a:endParaRPr lang="de-DE" dirty="0" smtClean="0"/>
          </a:p>
          <a:p>
            <a:pPr lvl="1"/>
            <a:r>
              <a:rPr lang="de-DE" dirty="0" smtClean="0"/>
              <a:t>Mail Submission Agent (MSA)</a:t>
            </a:r>
          </a:p>
          <a:p>
            <a:pPr lvl="1"/>
            <a:r>
              <a:rPr lang="de-DE" dirty="0" err="1" smtClean="0"/>
              <a:t>Receiving</a:t>
            </a:r>
            <a:r>
              <a:rPr lang="de-DE" dirty="0" smtClean="0"/>
              <a:t> Mail Transmission Agent (MX)</a:t>
            </a:r>
          </a:p>
          <a:p>
            <a:pPr lvl="1"/>
            <a:r>
              <a:rPr lang="de-DE" dirty="0" err="1" smtClean="0"/>
              <a:t>Sending</a:t>
            </a:r>
            <a:r>
              <a:rPr lang="de-DE" dirty="0" smtClean="0"/>
              <a:t> Mail Transmission Agent </a:t>
            </a:r>
            <a:br>
              <a:rPr lang="de-DE" dirty="0" smtClean="0"/>
            </a:br>
            <a:r>
              <a:rPr lang="de-DE" dirty="0" smtClean="0"/>
              <a:t>(SMTP </a:t>
            </a:r>
            <a:r>
              <a:rPr lang="de-DE" dirty="0" err="1" smtClean="0"/>
              <a:t>client</a:t>
            </a:r>
            <a:r>
              <a:rPr lang="de-DE" dirty="0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5752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Correct</a:t>
            </a:r>
            <a:r>
              <a:rPr lang="de-DE" dirty="0" smtClean="0"/>
              <a:t> DNS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CNAMEs</a:t>
            </a:r>
          </a:p>
          <a:p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encryption</a:t>
            </a:r>
            <a:endParaRPr lang="de-DE" dirty="0" smtClean="0"/>
          </a:p>
          <a:p>
            <a:r>
              <a:rPr lang="de-DE" dirty="0" smtClean="0"/>
              <a:t>NO </a:t>
            </a:r>
            <a:r>
              <a:rPr lang="de-DE" dirty="0" err="1" smtClean="0"/>
              <a:t>self-signed</a:t>
            </a:r>
            <a:r>
              <a:rPr lang="de-DE" dirty="0" smtClean="0"/>
              <a:t> </a:t>
            </a:r>
            <a:r>
              <a:rPr lang="de-DE" dirty="0" err="1" smtClean="0"/>
              <a:t>certificates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SMTP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Hostname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HELO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smtClean="0"/>
              <a:t>Setup a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endParaRPr lang="de-DE" dirty="0" smtClean="0"/>
          </a:p>
          <a:p>
            <a:r>
              <a:rPr lang="de-DE" dirty="0" smtClean="0"/>
              <a:t>Common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alternate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touch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Listen on </a:t>
            </a:r>
            <a:r>
              <a:rPr lang="de-DE" dirty="0" err="1" smtClean="0"/>
              <a:t>port</a:t>
            </a:r>
            <a:r>
              <a:rPr lang="de-DE" dirty="0" smtClean="0"/>
              <a:t> 587</a:t>
            </a:r>
          </a:p>
          <a:p>
            <a:r>
              <a:rPr lang="de-DE" dirty="0" err="1" smtClean="0"/>
              <a:t>Enforce</a:t>
            </a:r>
            <a:r>
              <a:rPr lang="de-DE" dirty="0" smtClean="0"/>
              <a:t> SMTP AUTH</a:t>
            </a:r>
          </a:p>
          <a:p>
            <a:r>
              <a:rPr lang="de-DE" dirty="0" err="1" smtClean="0"/>
              <a:t>No</a:t>
            </a:r>
            <a:r>
              <a:rPr lang="de-DE" dirty="0" smtClean="0"/>
              <a:t> SMTP AUTH on </a:t>
            </a:r>
            <a:r>
              <a:rPr lang="de-DE" dirty="0" err="1" smtClean="0"/>
              <a:t>unencrypted</a:t>
            </a:r>
            <a:r>
              <a:rPr lang="de-DE" dirty="0" smtClean="0"/>
              <a:t> </a:t>
            </a:r>
            <a:r>
              <a:rPr lang="de-DE" dirty="0" err="1" smtClean="0"/>
              <a:t>connections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recommended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8736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MX &amp; SMTP </a:t>
            </a:r>
            <a:r>
              <a:rPr lang="de-DE" dirty="0" err="1" smtClean="0"/>
              <a:t>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2614"/>
            <a:ext cx="10464800" cy="1446789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main.cf</a:t>
            </a:r>
            <a:endParaRPr lang="de-DE" dirty="0" smtClean="0"/>
          </a:p>
          <a:p>
            <a:pPr lvl="1"/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  <a:endParaRPr lang="de-DE" dirty="0" smtClean="0"/>
          </a:p>
        </p:txBody>
      </p:sp>
      <p:pic>
        <p:nvPicPr>
          <p:cNvPr id="4" name="Picture 3" descr="Screen Shot 2014-06-04 at 14.42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" y="4797431"/>
            <a:ext cx="12997716" cy="4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r>
              <a:rPr lang="de-DE" dirty="0"/>
              <a:t> </a:t>
            </a:r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692400"/>
            <a:ext cx="10464800" cy="144678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ciper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r>
              <a:rPr lang="de-DE" dirty="0" smtClean="0"/>
              <a:t>:</a:t>
            </a:r>
            <a:endParaRPr lang="de-DE" dirty="0" smtClean="0"/>
          </a:p>
        </p:txBody>
      </p:sp>
      <p:pic>
        <p:nvPicPr>
          <p:cNvPr id="5" name="Picture 4" descr="Screen Shot 2014-06-04 at 14.44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" y="3790417"/>
            <a:ext cx="12438157" cy="2245473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70000" y="6035890"/>
            <a:ext cx="10464800" cy="144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/>
            <a:r>
              <a:rPr lang="de-DE" dirty="0" err="1" smtClean="0"/>
              <a:t>Configure</a:t>
            </a:r>
            <a:r>
              <a:rPr lang="de-DE" dirty="0" smtClean="0"/>
              <a:t> MSA SMTP:</a:t>
            </a:r>
            <a:endParaRPr lang="de-DE" dirty="0" smtClean="0"/>
          </a:p>
        </p:txBody>
      </p:sp>
      <p:pic>
        <p:nvPicPr>
          <p:cNvPr id="7" name="Picture 6" descr="Screen Shot 2014-06-04 at 14.45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6" y="7277604"/>
            <a:ext cx="12392183" cy="12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2" name="Picture 1" descr="Screen Shot 2014-06-03 at 20.3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14" y="607988"/>
            <a:ext cx="8898389" cy="71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openssl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530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08044"/>
            <a:ext cx="6807199" cy="77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>
          <a:xfrm>
            <a:off x="1" y="2075031"/>
            <a:ext cx="13099100" cy="7153635"/>
          </a:xfrm>
        </p:spPr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33867"/>
            <a:ext cx="10464800" cy="2438400"/>
          </a:xfrm>
        </p:spPr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195" y="3479547"/>
            <a:ext cx="1259955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Don’t give them anything</a:t>
            </a:r>
            <a:r>
              <a:rPr kumimoji="0" lang="en-US" sz="7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 free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8339" y="5026215"/>
            <a:ext cx="827527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It’s your home, your fight!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Keylength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2" name="Picture 1" descr="Screen Shot 2014-06-04 at 14.5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" y="3436685"/>
            <a:ext cx="12787534" cy="44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smtClean="0"/>
              <a:t>TrueCrypt  </a:t>
            </a:r>
            <a:r>
              <a:rPr lang="nl-BE" sz="3600" dirty="0" smtClean="0">
                <a:sym typeface="Wingdings"/>
              </a:rPr>
              <a:t> might want to switch now?</a:t>
            </a:r>
          </a:p>
          <a:p>
            <a:pPr lvl="1">
              <a:defRPr sz="1800"/>
            </a:pPr>
            <a:r>
              <a:rPr lang="nl-BE" sz="3600" dirty="0" smtClean="0">
                <a:sym typeface="Wingdings"/>
              </a:rPr>
              <a:t>Apple’s FileVault2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Futur</a:t>
            </a:r>
            <a:r>
              <a:rPr lang="en-US" sz="8400" dirty="0" smtClean="0"/>
              <a:t>e</a:t>
            </a:r>
            <a:r>
              <a:rPr sz="8400" dirty="0" smtClean="0"/>
              <a:t> </a:t>
            </a:r>
            <a:r>
              <a:rPr lang="en-US" sz="8400" dirty="0" smtClean="0"/>
              <a:t>i</a:t>
            </a:r>
            <a:r>
              <a:rPr sz="8400" dirty="0" smtClean="0"/>
              <a:t>dea</a:t>
            </a:r>
            <a:r>
              <a:rPr lang="en-US" sz="8400" dirty="0" smtClean="0"/>
              <a:t>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widely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 smtClean="0">
                <a:hlinkClick r:id="rId2"/>
              </a:rPr>
              <a:t>david</a:t>
            </a:r>
            <a:r>
              <a:rPr sz="4200" u="sng" dirty="0">
                <a:hlinkClick r:id="rId2"/>
              </a:rPr>
              <a:t>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270000" y="3410262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More?</a:t>
            </a:r>
            <a:endParaRPr sz="8400" dirty="0"/>
          </a:p>
        </p:txBody>
      </p:sp>
    </p:spTree>
    <p:extLst>
      <p:ext uri="{BB962C8B-B14F-4D97-AF65-F5344CB8AC3E}">
        <p14:creationId xmlns:p14="http://schemas.microsoft.com/office/powerpoint/2010/main" val="2227054044"/>
      </p:ext>
    </p:extLst>
  </p:cSld>
  <p:clrMapOvr>
    <a:masterClrMapping/>
  </p:clrMapOvr>
  <p:transition xmlns:p14="http://schemas.microsoft.com/office/powerpoint/2010/main"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Elliptic curve cryptography (ECC)</a:t>
            </a:r>
          </a:p>
          <a:p>
            <a:pPr lvl="0">
              <a:defRPr sz="1800"/>
            </a:pPr>
            <a:r>
              <a:rPr sz="4200" dirty="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 dirty="0"/>
              <a:t>Only knowing a base point </a:t>
            </a:r>
          </a:p>
          <a:p>
            <a:pPr lvl="1">
              <a:defRPr sz="1800"/>
            </a:pPr>
            <a:r>
              <a:rPr sz="4200" dirty="0"/>
              <a:t>Assumed to be </a:t>
            </a:r>
            <a:r>
              <a:rPr lang="en-US" sz="4200" dirty="0" smtClean="0"/>
              <a:t>hard</a:t>
            </a:r>
            <a:endParaRPr sz="4200" dirty="0"/>
          </a:p>
          <a:p>
            <a:pPr lvl="0">
              <a:defRPr sz="1800"/>
            </a:pPr>
            <a:r>
              <a:rPr sz="4200" dirty="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 smtClean="0"/>
              <a:t>eg</a:t>
            </a:r>
            <a:r>
              <a:rPr sz="3600" dirty="0"/>
              <a:t>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2005</Words>
  <Application>Microsoft Macintosh PowerPoint</Application>
  <PresentationFormat>Custom</PresentationFormat>
  <Paragraphs>461</Paragraphs>
  <Slides>94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White</vt:lpstr>
      <vt:lpstr>Equation</vt:lpstr>
      <vt:lpstr>BetterCrypto⋅org</vt:lpstr>
      <vt:lpstr>PowerPoint Presentation</vt:lpstr>
      <vt:lpstr>Reminders for Our Worldwide Friends</vt:lpstr>
      <vt:lpstr>This talk is public and recorded</vt:lpstr>
      <vt:lpstr>Why better crypto?</vt:lpstr>
      <vt:lpstr>PowerPoint Presentation</vt:lpstr>
      <vt:lpstr>But of course...</vt:lpstr>
      <vt:lpstr>PowerPoint Presentation</vt:lpstr>
      <vt:lpstr>Who (authors of bettercrypto)</vt:lpstr>
      <vt:lpstr>Agenda</vt:lpstr>
      <vt:lpstr>Pieces of History</vt:lpstr>
      <vt:lpstr>Historic ciphers</vt:lpstr>
      <vt:lpstr>Mary Queen of Scots</vt:lpstr>
      <vt:lpstr>Enigma</vt:lpstr>
      <vt:lpstr>BetterCrypto</vt:lpstr>
      <vt:lpstr>Why?</vt:lpstr>
      <vt:lpstr>The Idea</vt:lpstr>
      <vt:lpstr>That’s not…</vt:lpstr>
      <vt:lpstr>In brief</vt:lpstr>
      <vt:lpstr>2 parts</vt:lpstr>
      <vt:lpstr>How to use the bettercrypto guide?</vt:lpstr>
      <vt:lpstr>Crypto in a nutshell</vt:lpstr>
      <vt:lpstr>Goals</vt:lpstr>
      <vt:lpstr>Symmetric Crypto</vt:lpstr>
      <vt:lpstr>Asymmetric Crypto</vt:lpstr>
      <vt:lpstr>Signing</vt:lpstr>
      <vt:lpstr>The asymmetric magic</vt:lpstr>
      <vt:lpstr>Diffie-Helleman</vt:lpstr>
      <vt:lpstr>Ephemeral Diffie-Helleman</vt:lpstr>
      <vt:lpstr>Hashing</vt:lpstr>
      <vt:lpstr>TLS</vt:lpstr>
      <vt:lpstr>Forward Secrecy-Motivation: </vt:lpstr>
      <vt:lpstr>Perfect Forward Secrecy</vt:lpstr>
      <vt:lpstr>Stream vs Block Cipher</vt:lpstr>
      <vt:lpstr>RNGs</vt:lpstr>
      <vt:lpstr>(p)RNGs</vt:lpstr>
      <vt:lpstr>Some algorithms</vt:lpstr>
      <vt:lpstr>Some algorithms</vt:lpstr>
      <vt:lpstr>Algorithm vs Implementation!</vt:lpstr>
      <vt:lpstr>Heartbleed</vt:lpstr>
      <vt:lpstr>Cost of encryption</vt:lpstr>
      <vt:lpstr>Keylengths</vt:lpstr>
      <vt:lpstr>Keylengths</vt:lpstr>
      <vt:lpstr>PowerPoint Presentation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Mail Server</vt:lpstr>
      <vt:lpstr>Mail Server</vt:lpstr>
      <vt:lpstr>SMTP client mode</vt:lpstr>
      <vt:lpstr>MSA</vt:lpstr>
      <vt:lpstr>Postfix: MX &amp; SMTP client</vt:lpstr>
      <vt:lpstr>Postfix: MSA</vt:lpstr>
      <vt:lpstr>Testing</vt:lpstr>
      <vt:lpstr>How to test? - Tools</vt:lpstr>
      <vt:lpstr>Tools: openssl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Future ideas</vt:lpstr>
      <vt:lpstr>Current state as of 2014/05/31</vt:lpstr>
      <vt:lpstr>How to participate</vt:lpstr>
      <vt:lpstr>Thank you!</vt:lpstr>
      <vt:lpstr>More?</vt:lpstr>
      <vt:lpstr>ECC</vt:lpstr>
      <vt:lpstr>Some thoughts on ECC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206</cp:revision>
  <cp:lastPrinted>2014-05-28T15:30:58Z</cp:lastPrinted>
  <dcterms:modified xsi:type="dcterms:W3CDTF">2014-06-06T16:31:27Z</dcterms:modified>
</cp:coreProperties>
</file>